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973455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40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620" y="-108"/>
      </p:cViewPr>
      <p:guideLst>
        <p:guide orient="horz" pos="2160"/>
        <p:guide pos="30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1830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13993" y="1"/>
            <a:ext cx="421830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AB0E-0237-43AA-9BC4-BC8E9F904832}" type="datetimeFigureOut">
              <a:rPr lang="en-US" smtClean="0"/>
              <a:t>12/14/2011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1830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13993" y="6513910"/>
            <a:ext cx="421830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821A0-1AFD-4C13-B2F1-BB412DAF0D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9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1830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13993" y="1"/>
            <a:ext cx="421830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21F4C-D91B-42ED-AE91-19B88BF89B0C}" type="datetimeFigureOut">
              <a:rPr lang="nl-NL" smtClean="0"/>
              <a:t>14-12-2011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14350"/>
            <a:ext cx="3427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73455" y="3257551"/>
            <a:ext cx="778764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1830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13993" y="6513910"/>
            <a:ext cx="421830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F89C-43BB-49D4-8475-8B170E4353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75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5C9AC-82AD-45B0-AFFB-2D70C2A094D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FECF7-0A03-4884-BB8D-39FA832E7C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CF89C-43BB-49D4-8475-8B170E4353C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69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46BC-D1E6-4177-9452-C288334369FF}" type="datetime1">
              <a:rPr lang="nl-NL" smtClean="0"/>
              <a:t>14-12-2011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73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4466-7723-4A2A-AC9E-9D06125FCB75}" type="datetime1">
              <a:rPr lang="nl-NL" smtClean="0"/>
              <a:t>14-12-2011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7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6C53-69AC-4598-B428-B5DDFEDD4796}" type="datetime1">
              <a:rPr lang="nl-NL" smtClean="0"/>
              <a:t>14-12-2011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0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6B1C-AAA0-4C9C-A37D-0A27A2D0D99D}" type="datetime1">
              <a:rPr lang="nl-NL" smtClean="0"/>
              <a:t>14-12-2011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95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58DB-0ED4-43F3-8E31-3AF7871BC0E7}" type="datetime1">
              <a:rPr lang="nl-NL" smtClean="0"/>
              <a:t>14-12-2011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0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D471-BE26-410D-B076-41A75B565A76}" type="datetime1">
              <a:rPr lang="nl-NL" smtClean="0"/>
              <a:t>14-12-2011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2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20B2-C9FB-4C9E-A1AE-FAB2E4148962}" type="datetime1">
              <a:rPr lang="nl-NL" smtClean="0"/>
              <a:t>14-12-2011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72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51C1-F3C9-4FA8-8E87-10AC9B648E36}" type="datetime1">
              <a:rPr lang="nl-NL" smtClean="0"/>
              <a:t>14-12-2011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12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C6E9-EEFC-410A-A3DC-5CA49E0CAC3D}" type="datetime1">
              <a:rPr lang="nl-NL" smtClean="0"/>
              <a:t>14-12-2011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14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05E8-218D-426F-9EE5-139CD1FD15D4}" type="datetime1">
              <a:rPr lang="nl-NL" smtClean="0"/>
              <a:t>14-12-2011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37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BA47-8B36-4EC0-AF80-6E87028D52EC}" type="datetime1">
              <a:rPr lang="nl-NL" smtClean="0"/>
              <a:t>14-12-2011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00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D511-1DFC-4B1F-AA33-841E5B3C006F}" type="datetime1">
              <a:rPr lang="nl-NL" smtClean="0"/>
              <a:t>14-12-2011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315B-741A-44F4-9D2B-631104B3A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3nederland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Meten met de </a:t>
            </a:r>
            <a:r>
              <a:rPr lang="nl-NL" dirty="0" smtClean="0"/>
              <a:t>TI-nspire </a:t>
            </a:r>
            <a:r>
              <a:rPr lang="nl-NL" dirty="0"/>
              <a:t>CX en de Lab Cradle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Cathy Baars, </a:t>
            </a:r>
          </a:p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Martinuscollege Grootebroek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3" y="2996952"/>
            <a:ext cx="1224136" cy="26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Mogelijkheden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nl-NL" dirty="0" smtClean="0">
                <a:solidFill>
                  <a:schemeClr val="bg1"/>
                </a:solidFill>
              </a:rPr>
              <a:t>DataQuest</a:t>
            </a:r>
            <a:r>
              <a:rPr lang="en-US" dirty="0" smtClean="0">
                <a:solidFill>
                  <a:schemeClr val="bg1"/>
                </a:solidFill>
              </a:rPr>
              <a:t>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10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41970" y="178097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Experiment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0" y="2217373"/>
            <a:ext cx="20193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267744" y="178679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Gegevens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17373"/>
            <a:ext cx="19431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355976" y="1780973"/>
            <a:ext cx="85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Grafiek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18801"/>
            <a:ext cx="18192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372200" y="1780973"/>
            <a:ext cx="122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Analyseren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7848"/>
            <a:ext cx="25717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Experimenten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>
                <a:solidFill>
                  <a:schemeClr val="bg2"/>
                </a:solidFill>
              </a:rPr>
              <a:t>Geluidssnelheid</a:t>
            </a:r>
          </a:p>
          <a:p>
            <a:r>
              <a:rPr lang="nl-NL" dirty="0">
                <a:solidFill>
                  <a:schemeClr val="bg2"/>
                </a:solidFill>
              </a:rPr>
              <a:t>Energiebehoud </a:t>
            </a:r>
            <a:endParaRPr lang="nl-NL" dirty="0" smtClean="0">
              <a:solidFill>
                <a:schemeClr val="bg2"/>
              </a:solidFill>
            </a:endParaRPr>
          </a:p>
          <a:p>
            <a:r>
              <a:rPr lang="nl-NL" dirty="0" err="1" smtClean="0">
                <a:solidFill>
                  <a:schemeClr val="bg2"/>
                </a:solidFill>
              </a:rPr>
              <a:t>Trillingsenergie</a:t>
            </a:r>
            <a:endParaRPr lang="nl-NL" dirty="0" smtClean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Massa van de aarde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Spraak</a:t>
            </a:r>
          </a:p>
          <a:p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11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532226" cy="24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Modellen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nl-NL" dirty="0" smtClean="0">
                <a:solidFill>
                  <a:schemeClr val="bg1"/>
                </a:solidFill>
              </a:rPr>
              <a:t>simulaties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Geometrie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bg2"/>
                </a:solidFill>
              </a:rPr>
              <a:t>Functies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bg2"/>
                </a:solidFill>
              </a:rPr>
              <a:t>Modellen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Van </a:t>
            </a:r>
            <a:r>
              <a:rPr lang="en-US" dirty="0" err="1" smtClean="0">
                <a:solidFill>
                  <a:schemeClr val="bg2"/>
                </a:solidFill>
              </a:rPr>
              <a:t>eenvoudig</a:t>
            </a:r>
            <a:r>
              <a:rPr lang="en-US" dirty="0" smtClean="0">
                <a:solidFill>
                  <a:schemeClr val="bg2"/>
                </a:solidFill>
              </a:rPr>
              <a:t> tot </a:t>
            </a:r>
            <a:r>
              <a:rPr lang="en-US" dirty="0" err="1" smtClean="0">
                <a:solidFill>
                  <a:schemeClr val="bg2"/>
                </a:solidFill>
              </a:rPr>
              <a:t>zeer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nl-NL" dirty="0" smtClean="0">
                <a:solidFill>
                  <a:schemeClr val="bg2"/>
                </a:solidFill>
              </a:rPr>
              <a:t>geavanceerd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12</a:t>
            </a:fld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34" y="4533460"/>
            <a:ext cx="2314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7592"/>
            <a:ext cx="2314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113182"/>
            <a:ext cx="2314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33460"/>
            <a:ext cx="2314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7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Zeer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geavanceerd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13</a:t>
            </a:fld>
            <a:endParaRPr lang="nl-N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73703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Modellen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simulaties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Foto-elektrisch</a:t>
            </a:r>
            <a:r>
              <a:rPr lang="en-US" dirty="0" smtClean="0">
                <a:solidFill>
                  <a:schemeClr val="bg2"/>
                </a:solidFill>
              </a:rPr>
              <a:t> effect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Dracht</a:t>
            </a:r>
            <a:r>
              <a:rPr lang="en-US" dirty="0" smtClean="0">
                <a:solidFill>
                  <a:schemeClr val="bg2"/>
                </a:solidFill>
              </a:rPr>
              <a:t> en </a:t>
            </a:r>
            <a:r>
              <a:rPr lang="en-US" dirty="0" err="1" smtClean="0">
                <a:solidFill>
                  <a:schemeClr val="bg2"/>
                </a:solidFill>
              </a:rPr>
              <a:t>verval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bg2"/>
                </a:solidFill>
              </a:rPr>
              <a:t>Optica</a:t>
            </a:r>
            <a:r>
              <a:rPr lang="en-US" dirty="0" smtClean="0">
                <a:solidFill>
                  <a:schemeClr val="bg2"/>
                </a:solidFill>
              </a:rPr>
              <a:t> (</a:t>
            </a:r>
            <a:r>
              <a:rPr lang="en-US" dirty="0" err="1" smtClean="0">
                <a:solidFill>
                  <a:schemeClr val="bg2"/>
                </a:solidFill>
              </a:rPr>
              <a:t>constructiestralen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Golven</a:t>
            </a:r>
            <a:r>
              <a:rPr lang="en-US" dirty="0" smtClean="0">
                <a:solidFill>
                  <a:schemeClr val="bg2"/>
                </a:solidFill>
              </a:rPr>
              <a:t> en spectrum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Molekuulmodel</a:t>
            </a:r>
            <a:r>
              <a:rPr lang="en-US" dirty="0" smtClean="0">
                <a:solidFill>
                  <a:schemeClr val="bg2"/>
                </a:solidFill>
              </a:rPr>
              <a:t> (</a:t>
            </a:r>
            <a:r>
              <a:rPr lang="en-US" dirty="0" err="1" smtClean="0">
                <a:solidFill>
                  <a:schemeClr val="bg2"/>
                </a:solidFill>
              </a:rPr>
              <a:t>samen</a:t>
            </a:r>
            <a:r>
              <a:rPr lang="en-US" dirty="0" smtClean="0">
                <a:solidFill>
                  <a:schemeClr val="bg2"/>
                </a:solidFill>
              </a:rPr>
              <a:t> met experiment)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Mechanica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2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Afsluiting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US" dirty="0" err="1">
                <a:solidFill>
                  <a:schemeClr val="bg2"/>
                </a:solidFill>
              </a:rPr>
              <a:t>Vragen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Suggesties</a:t>
            </a:r>
            <a:endParaRPr lang="nl-NL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15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699792" y="515719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Bedankt</a:t>
            </a:r>
            <a:endParaRPr lang="en-US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4860032" y="148478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>
                <a:solidFill>
                  <a:srgbClr val="FF0000"/>
                </a:solidFill>
                <a:hlinkClick r:id="rId2"/>
              </a:rPr>
              <a:t>www.t3nederland.nl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140A90"/>
                </a:solidFill>
              </a:rPr>
              <a:t>Inhoud en opzet werkgroep</a:t>
            </a:r>
            <a:endParaRPr lang="nl-NL" dirty="0">
              <a:solidFill>
                <a:srgbClr val="140A9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Introductie</a:t>
            </a:r>
          </a:p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Kennismaking met de TI-nspire</a:t>
            </a:r>
          </a:p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Lesmateriaal</a:t>
            </a:r>
          </a:p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Zelf werken</a:t>
            </a:r>
          </a:p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Vragen</a:t>
            </a:r>
          </a:p>
          <a:p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6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140A90"/>
                </a:solidFill>
              </a:rPr>
              <a:t>Introductie</a:t>
            </a:r>
            <a:endParaRPr lang="nl-NL" dirty="0">
              <a:solidFill>
                <a:srgbClr val="140A9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Docent natuurkunde op het Martinuscollege</a:t>
            </a:r>
          </a:p>
          <a:p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Roostermaker</a:t>
            </a:r>
          </a:p>
          <a:p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“Applicatiebeheerder Magister”</a:t>
            </a:r>
          </a:p>
          <a:p>
            <a:endParaRPr lang="nl-NL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Hobby:</a:t>
            </a:r>
            <a:endParaRPr lang="nl-NL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Rekenmachines </a:t>
            </a:r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 T</a:t>
            </a:r>
            <a:r>
              <a:rPr lang="nl-NL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3 </a:t>
            </a:r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trainer</a:t>
            </a:r>
            <a:endParaRPr lang="nl-NL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3</a:t>
            </a:fld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941168"/>
            <a:ext cx="6762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5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140A90"/>
                </a:solidFill>
              </a:rPr>
              <a:t>Relatie met Texas Instruments</a:t>
            </a:r>
            <a:endParaRPr lang="nl-NL" dirty="0">
              <a:solidFill>
                <a:srgbClr val="140A9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Mei 2010 gestart met de TI-Nspire</a:t>
            </a:r>
          </a:p>
          <a:p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Februari 2011 gestart met Europe Science Pilot (tot zomer 2012)</a:t>
            </a:r>
          </a:p>
          <a:p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Trainer in Saoedi Arabië (november 2011)</a:t>
            </a:r>
          </a:p>
          <a:p>
            <a:endParaRPr lang="nl-NL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nl-N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2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6624736" cy="4575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1" y="5920845"/>
            <a:ext cx="20256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528" y="260648"/>
            <a:ext cx="3886200" cy="8013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charset="0"/>
                <a:ea typeface="Osaka" charset="-128"/>
                <a:cs typeface="Osak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charset="0"/>
                <a:ea typeface="Osaka" charset="-128"/>
                <a:cs typeface="Osak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charset="0"/>
                <a:ea typeface="Osaka" charset="-128"/>
                <a:cs typeface="Osak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30C0E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r>
              <a:rPr lang="en-US" sz="3400" dirty="0" smtClean="0"/>
              <a:t>Nspired Learning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Technology for Math and Science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335699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schemeClr val="bg2"/>
                </a:solidFill>
              </a:rPr>
              <a:t>Rekenmachine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Data logger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Navigator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28594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9" name="AutoShape 5"/>
          <p:cNvSpPr>
            <a:spLocks/>
          </p:cNvSpPr>
          <p:nvPr/>
        </p:nvSpPr>
        <p:spPr bwMode="auto">
          <a:xfrm>
            <a:off x="479425" y="1184824"/>
            <a:ext cx="1158875" cy="743935"/>
          </a:xfrm>
          <a:prstGeom prst="borderCallout1">
            <a:avLst>
              <a:gd name="adj1" fmla="val 18750"/>
              <a:gd name="adj2" fmla="val 108333"/>
              <a:gd name="adj3" fmla="val 130854"/>
              <a:gd name="adj4" fmla="val 226185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9A0719"/>
                </a:solidFill>
                <a:cs typeface="Arial" charset="0"/>
              </a:rPr>
              <a:t>Escape   </a:t>
            </a:r>
            <a:endParaRPr lang="en-US" sz="1200" b="1" dirty="0">
              <a:solidFill>
                <a:srgbClr val="9A0719"/>
              </a:solidFill>
              <a:cs typeface="Arial" charset="0"/>
            </a:endParaRPr>
          </a:p>
          <a:p>
            <a:pPr algn="ctr"/>
            <a:r>
              <a:rPr lang="en-US" sz="1200" b="1" dirty="0">
                <a:solidFill>
                  <a:srgbClr val="9A0719"/>
                </a:solidFill>
                <a:cs typeface="Arial" charset="0"/>
              </a:rPr>
              <a:t>and </a:t>
            </a:r>
          </a:p>
          <a:p>
            <a:pPr algn="ctr"/>
            <a:r>
              <a:rPr lang="en-US" sz="1200" b="1" dirty="0">
                <a:solidFill>
                  <a:srgbClr val="0B5395"/>
                </a:solidFill>
                <a:cs typeface="Arial" charset="0"/>
              </a:rPr>
              <a:t>Undo</a:t>
            </a:r>
          </a:p>
          <a:p>
            <a:pPr algn="ctr"/>
            <a:endParaRPr lang="en-US" sz="1200" b="1" dirty="0">
              <a:solidFill>
                <a:srgbClr val="0B5395"/>
              </a:solidFill>
              <a:cs typeface="Arial" charset="0"/>
            </a:endParaRPr>
          </a:p>
          <a:p>
            <a:pPr algn="r"/>
            <a:endParaRPr lang="en-US" sz="600" dirty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159750" name="AutoShape 6"/>
          <p:cNvSpPr>
            <a:spLocks/>
          </p:cNvSpPr>
          <p:nvPr/>
        </p:nvSpPr>
        <p:spPr bwMode="auto">
          <a:xfrm>
            <a:off x="354420" y="2533930"/>
            <a:ext cx="1158875" cy="334962"/>
          </a:xfrm>
          <a:prstGeom prst="borderCallout1">
            <a:avLst>
              <a:gd name="adj1" fmla="val 38655"/>
              <a:gd name="adj2" fmla="val 108333"/>
              <a:gd name="adj3" fmla="val -19116"/>
              <a:gd name="adj4" fmla="val 235976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r"/>
            <a:r>
              <a:rPr lang="en-US" sz="1200" b="1" dirty="0" smtClean="0">
                <a:solidFill>
                  <a:srgbClr val="9A0719"/>
                </a:solidFill>
                <a:cs typeface="Arial" charset="0"/>
              </a:rPr>
              <a:t>Scratchpad</a:t>
            </a:r>
            <a:endParaRPr lang="en-US" sz="1200" b="1" dirty="0">
              <a:solidFill>
                <a:srgbClr val="9A0719"/>
              </a:solidFill>
              <a:cs typeface="Arial" charset="0"/>
            </a:endParaRPr>
          </a:p>
          <a:p>
            <a:pPr algn="ctr"/>
            <a:endParaRPr lang="en-US" sz="1000" b="1" dirty="0"/>
          </a:p>
          <a:p>
            <a:pPr algn="r"/>
            <a:endParaRPr lang="en-US" sz="1000" b="1" dirty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2743200" y="762001"/>
            <a:ext cx="1131888" cy="334962"/>
          </a:xfrm>
          <a:prstGeom prst="borderCallout1">
            <a:avLst>
              <a:gd name="adj1" fmla="val 18750"/>
              <a:gd name="adj2" fmla="val 107407"/>
              <a:gd name="adj3" fmla="val 410268"/>
              <a:gd name="adj4" fmla="val 124274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9A0719"/>
                </a:solidFill>
                <a:cs typeface="Arial" charset="0"/>
              </a:rPr>
              <a:t>Touchpad</a:t>
            </a:r>
          </a:p>
          <a:p>
            <a:endParaRPr lang="en-US" sz="2400" b="1" dirty="0"/>
          </a:p>
        </p:txBody>
      </p:sp>
      <p:sp>
        <p:nvSpPr>
          <p:cNvPr id="159752" name="AutoShape 8"/>
          <p:cNvSpPr>
            <a:spLocks/>
          </p:cNvSpPr>
          <p:nvPr/>
        </p:nvSpPr>
        <p:spPr bwMode="auto">
          <a:xfrm>
            <a:off x="4583113" y="1066800"/>
            <a:ext cx="1006475" cy="350838"/>
          </a:xfrm>
          <a:prstGeom prst="borderCallout1">
            <a:avLst>
              <a:gd name="adj1" fmla="val 18750"/>
              <a:gd name="adj2" fmla="val -8333"/>
              <a:gd name="adj3" fmla="val 346441"/>
              <a:gd name="adj4" fmla="val -24216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9A0719"/>
                </a:solidFill>
                <a:cs typeface="Arial" charset="0"/>
              </a:rPr>
              <a:t>“Click</a:t>
            </a:r>
            <a:r>
              <a:rPr lang="en-US" sz="1200" b="1" dirty="0">
                <a:solidFill>
                  <a:srgbClr val="9A0719"/>
                </a:solidFill>
                <a:cs typeface="Arial" charset="0"/>
              </a:rPr>
              <a:t>”</a:t>
            </a:r>
            <a:endParaRPr lang="en-US" sz="2400" b="1" dirty="0">
              <a:solidFill>
                <a:srgbClr val="9A0719"/>
              </a:solidFill>
              <a:cs typeface="Arial" charset="0"/>
            </a:endParaRPr>
          </a:p>
          <a:p>
            <a:pPr algn="r"/>
            <a:endParaRPr lang="en-US" sz="1200" b="1" dirty="0">
              <a:solidFill>
                <a:srgbClr val="9A0719"/>
              </a:solidFill>
              <a:cs typeface="Arial" charset="0"/>
            </a:endParaRPr>
          </a:p>
          <a:p>
            <a:pPr algn="ctr"/>
            <a:endParaRPr lang="en-US" sz="3200" b="1" dirty="0"/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6248400" y="1066800"/>
            <a:ext cx="1447800" cy="350838"/>
          </a:xfrm>
          <a:prstGeom prst="borderCallout1">
            <a:avLst>
              <a:gd name="adj1" fmla="val 18750"/>
              <a:gd name="adj2" fmla="val -8333"/>
              <a:gd name="adj3" fmla="val 262398"/>
              <a:gd name="adj4" fmla="val -54951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9A0719"/>
                </a:solidFill>
                <a:cs typeface="Arial" charset="0"/>
              </a:rPr>
              <a:t>Home</a:t>
            </a:r>
            <a:endParaRPr lang="en-US" sz="1200" b="1" dirty="0">
              <a:solidFill>
                <a:srgbClr val="9A0719"/>
              </a:solidFill>
              <a:cs typeface="Arial" charset="0"/>
            </a:endParaRPr>
          </a:p>
        </p:txBody>
      </p:sp>
      <p:sp>
        <p:nvSpPr>
          <p:cNvPr id="159754" name="AutoShape 10"/>
          <p:cNvSpPr>
            <a:spLocks/>
          </p:cNvSpPr>
          <p:nvPr/>
        </p:nvSpPr>
        <p:spPr bwMode="auto">
          <a:xfrm>
            <a:off x="6248400" y="2030693"/>
            <a:ext cx="1219200" cy="503237"/>
          </a:xfrm>
          <a:prstGeom prst="borderCallout1">
            <a:avLst>
              <a:gd name="adj1" fmla="val 18750"/>
              <a:gd name="adj2" fmla="val -8333"/>
              <a:gd name="adj3" fmla="val 76154"/>
              <a:gd name="adj4" fmla="val -62192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9A0719"/>
                </a:solidFill>
                <a:cs typeface="Arial" charset="0"/>
              </a:rPr>
              <a:t>Document</a:t>
            </a:r>
            <a:endParaRPr lang="en-US" sz="1200" b="1" dirty="0">
              <a:solidFill>
                <a:srgbClr val="9A0719"/>
              </a:solidFill>
              <a:cs typeface="Arial" charset="0"/>
            </a:endParaRPr>
          </a:p>
          <a:p>
            <a:pPr algn="ctr"/>
            <a:r>
              <a:rPr lang="en-US" sz="1200" b="1" dirty="0">
                <a:solidFill>
                  <a:srgbClr val="9A0719"/>
                </a:solidFill>
                <a:cs typeface="Arial" charset="0"/>
              </a:rPr>
              <a:t>Tools</a:t>
            </a:r>
          </a:p>
          <a:p>
            <a:pPr algn="ctr"/>
            <a:endParaRPr lang="en-US" sz="1200" dirty="0">
              <a:solidFill>
                <a:srgbClr val="9A0719"/>
              </a:solidFill>
              <a:cs typeface="Arial" charset="0"/>
            </a:endParaRPr>
          </a:p>
          <a:p>
            <a:endParaRPr lang="en-US" sz="1200" dirty="0">
              <a:solidFill>
                <a:srgbClr val="9A0719"/>
              </a:solidFill>
              <a:cs typeface="Arial" charset="0"/>
            </a:endParaRPr>
          </a:p>
        </p:txBody>
      </p:sp>
      <p:sp>
        <p:nvSpPr>
          <p:cNvPr id="115720" name="AutoShape 11"/>
          <p:cNvSpPr>
            <a:spLocks/>
          </p:cNvSpPr>
          <p:nvPr/>
        </p:nvSpPr>
        <p:spPr bwMode="auto">
          <a:xfrm>
            <a:off x="6248400" y="4049486"/>
            <a:ext cx="1219200" cy="846137"/>
          </a:xfrm>
          <a:prstGeom prst="borderCallout1">
            <a:avLst>
              <a:gd name="adj1" fmla="val 18750"/>
              <a:gd name="adj2" fmla="val -8333"/>
              <a:gd name="adj3" fmla="val -176820"/>
              <a:gd name="adj4" fmla="val -111621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r"/>
            <a:endParaRPr lang="en-US" sz="1200" b="1" dirty="0">
              <a:solidFill>
                <a:srgbClr val="0B5395"/>
              </a:solidFill>
              <a:cs typeface="Arial" charset="0"/>
            </a:endParaRPr>
          </a:p>
          <a:p>
            <a:pPr algn="ctr"/>
            <a:r>
              <a:rPr lang="en-US" sz="1200" b="1" dirty="0" err="1" smtClean="0">
                <a:solidFill>
                  <a:srgbClr val="0B5395"/>
                </a:solidFill>
                <a:cs typeface="Arial" charset="0"/>
              </a:rPr>
              <a:t>Volgende</a:t>
            </a:r>
            <a:r>
              <a:rPr lang="en-US" sz="1200" b="1" dirty="0" smtClean="0">
                <a:solidFill>
                  <a:srgbClr val="0B5395"/>
                </a:solidFill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0B5395"/>
                </a:solidFill>
                <a:cs typeface="Arial" charset="0"/>
              </a:rPr>
              <a:t>pagina</a:t>
            </a:r>
            <a:endParaRPr lang="en-US" sz="1200" b="1" dirty="0">
              <a:solidFill>
                <a:srgbClr val="0B5395"/>
              </a:solidFill>
              <a:cs typeface="Arial" charset="0"/>
            </a:endParaRPr>
          </a:p>
        </p:txBody>
      </p:sp>
      <p:sp>
        <p:nvSpPr>
          <p:cNvPr id="115721" name="AutoShape 12"/>
          <p:cNvSpPr>
            <a:spLocks/>
          </p:cNvSpPr>
          <p:nvPr/>
        </p:nvSpPr>
        <p:spPr bwMode="auto">
          <a:xfrm>
            <a:off x="838200" y="3429000"/>
            <a:ext cx="1600200" cy="685800"/>
          </a:xfrm>
          <a:prstGeom prst="borderCallout1">
            <a:avLst>
              <a:gd name="adj1" fmla="val 18750"/>
              <a:gd name="adj2" fmla="val 108333"/>
              <a:gd name="adj3" fmla="val -130894"/>
              <a:gd name="adj4" fmla="val 172573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r"/>
            <a:endParaRPr lang="en-US" sz="1200" b="1" dirty="0">
              <a:solidFill>
                <a:srgbClr val="0B5395"/>
              </a:solidFill>
              <a:cs typeface="Arial" charset="0"/>
            </a:endParaRPr>
          </a:p>
          <a:p>
            <a:pPr algn="ctr"/>
            <a:r>
              <a:rPr lang="en-US" sz="1200" b="1" dirty="0" err="1" smtClean="0">
                <a:solidFill>
                  <a:srgbClr val="0B5395"/>
                </a:solidFill>
                <a:cs typeface="Arial" charset="0"/>
              </a:rPr>
              <a:t>Vorige</a:t>
            </a:r>
            <a:r>
              <a:rPr lang="en-US" sz="1200" b="1" dirty="0" smtClean="0">
                <a:solidFill>
                  <a:srgbClr val="0B5395"/>
                </a:solidFill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0B5395"/>
                </a:solidFill>
                <a:cs typeface="Arial" charset="0"/>
              </a:rPr>
              <a:t>pagina</a:t>
            </a:r>
            <a:endParaRPr lang="en-US" sz="1200" b="1" dirty="0">
              <a:solidFill>
                <a:srgbClr val="0B5395"/>
              </a:solidFill>
              <a:cs typeface="Arial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68934" y="196333"/>
            <a:ext cx="4917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Kennismaking</a:t>
            </a:r>
            <a:r>
              <a:rPr lang="en-US" sz="2800" dirty="0">
                <a:solidFill>
                  <a:schemeClr val="bg1"/>
                </a:solidFill>
              </a:rPr>
              <a:t> met de </a:t>
            </a:r>
            <a:r>
              <a:rPr lang="en-US" sz="2800" dirty="0" smtClean="0">
                <a:solidFill>
                  <a:schemeClr val="bg1"/>
                </a:solidFill>
              </a:rPr>
              <a:t>nspire</a:t>
            </a:r>
            <a:endParaRPr lang="en-US" sz="2800" dirty="0"/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>
            <a:off x="6453403" y="3068960"/>
            <a:ext cx="1219200" cy="360039"/>
          </a:xfrm>
          <a:prstGeom prst="borderCallout1">
            <a:avLst>
              <a:gd name="adj1" fmla="val 18750"/>
              <a:gd name="adj2" fmla="val -8333"/>
              <a:gd name="adj3" fmla="val -38492"/>
              <a:gd name="adj4" fmla="val -72013"/>
            </a:avLst>
          </a:prstGeom>
          <a:solidFill>
            <a:srgbClr val="FFFFFF"/>
          </a:solidFill>
          <a:ln w="317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9A0719"/>
                </a:solidFill>
                <a:cs typeface="Arial" charset="0"/>
              </a:rPr>
              <a:t>Menu</a:t>
            </a:r>
            <a:endParaRPr lang="en-US" sz="1200" b="1" dirty="0">
              <a:solidFill>
                <a:srgbClr val="9A0719"/>
              </a:solidFill>
              <a:cs typeface="Arial" charset="0"/>
            </a:endParaRPr>
          </a:p>
          <a:p>
            <a:pPr algn="ctr"/>
            <a:endParaRPr lang="en-US" sz="1200" dirty="0">
              <a:solidFill>
                <a:srgbClr val="9A0719"/>
              </a:solidFill>
              <a:cs typeface="Arial" charset="0"/>
            </a:endParaRPr>
          </a:p>
          <a:p>
            <a:endParaRPr lang="en-US" sz="1200" dirty="0">
              <a:solidFill>
                <a:srgbClr val="9A071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animBg="1"/>
      <p:bldP spid="159750" grpId="0" animBg="1"/>
      <p:bldP spid="159751" grpId="0" animBg="1"/>
      <p:bldP spid="159752" grpId="0" animBg="1"/>
      <p:bldP spid="159753" grpId="0" animBg="1"/>
      <p:bldP spid="159754" grpId="0" animBg="1"/>
      <p:bldP spid="115720" grpId="0" animBg="1"/>
      <p:bldP spid="11572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Navigeren</a:t>
            </a:r>
            <a:r>
              <a:rPr lang="en-US" dirty="0" smtClean="0">
                <a:solidFill>
                  <a:schemeClr val="bg1"/>
                </a:solidFill>
              </a:rPr>
              <a:t> in de nspire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7</a:t>
            </a:fld>
            <a:endParaRPr lang="nl-NL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2474"/>
            <a:ext cx="4038600" cy="30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2474"/>
            <a:ext cx="4038600" cy="30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4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Vernier</a:t>
            </a:r>
            <a:r>
              <a:rPr lang="en-US" dirty="0" smtClean="0">
                <a:solidFill>
                  <a:schemeClr val="bg1"/>
                </a:solidFill>
              </a:rPr>
              <a:t> DataQuest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8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777490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777490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777490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Mogelijkheden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DataQuest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15B-741A-44F4-9D2B-631104B3AAFE}" type="slidenum">
              <a:rPr lang="nl-NL" smtClean="0"/>
              <a:t>9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6878"/>
            <a:ext cx="2777490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34" y="3140968"/>
            <a:ext cx="2777490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62" y="3770110"/>
            <a:ext cx="2777490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jn">
  <a:themeElements>
    <a:clrScheme name="Aangepast 3">
      <a:dk1>
        <a:sysClr val="windowText" lastClr="000000"/>
      </a:dk1>
      <a:lt1>
        <a:srgbClr val="000099"/>
      </a:lt1>
      <a:dk2>
        <a:srgbClr val="4F271C"/>
      </a:dk2>
      <a:lt2>
        <a:srgbClr val="FEE29C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188</Words>
  <Application>Microsoft Office PowerPoint</Application>
  <PresentationFormat>Diavoorstelling (4:3)</PresentationFormat>
  <Paragraphs>91</Paragraphs>
  <Slides>15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Berlijn</vt:lpstr>
      <vt:lpstr>Meten met de TI-nspire CX en de Lab Cradle </vt:lpstr>
      <vt:lpstr>Inhoud en opzet werkgroep</vt:lpstr>
      <vt:lpstr>Introductie</vt:lpstr>
      <vt:lpstr>Relatie met Texas Instruments</vt:lpstr>
      <vt:lpstr>PowerPoint-presentatie</vt:lpstr>
      <vt:lpstr>PowerPoint-presentatie</vt:lpstr>
      <vt:lpstr>Navigeren in de nspire</vt:lpstr>
      <vt:lpstr>Vernier DataQuest</vt:lpstr>
      <vt:lpstr>Mogelijkheden in DataQuest</vt:lpstr>
      <vt:lpstr>Mogelijkheden in DataQuest 2</vt:lpstr>
      <vt:lpstr>Experimenten</vt:lpstr>
      <vt:lpstr>Modellen en simulaties</vt:lpstr>
      <vt:lpstr>Zeer geavanceerd</vt:lpstr>
      <vt:lpstr>Modellen en simulaties</vt:lpstr>
      <vt:lpstr>Afsluiting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Meten met de TI-nspire CX en de Lab Cradle</dc:title>
  <dc:creator>Cathy Baars</dc:creator>
  <cp:lastModifiedBy>Cathy Baars</cp:lastModifiedBy>
  <cp:revision>22</cp:revision>
  <cp:lastPrinted>2011-12-14T20:11:59Z</cp:lastPrinted>
  <dcterms:created xsi:type="dcterms:W3CDTF">2011-12-07T08:07:14Z</dcterms:created>
  <dcterms:modified xsi:type="dcterms:W3CDTF">2011-12-14T20:35:22Z</dcterms:modified>
</cp:coreProperties>
</file>